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46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57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1572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21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7138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964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736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49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59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93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731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33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794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14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37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59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8156A-5C4F-481C-ACC0-5A0FC3727AB4}" type="datetimeFigureOut">
              <a:rPr lang="ru-RU" smtClean="0"/>
              <a:pPr/>
              <a:t>08.09.2022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B8E1956-4A8E-46BE-9A23-6E25A7C14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76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8314" y="1003245"/>
            <a:ext cx="7766936" cy="1229315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Кластер детских общественных объединений как элемент рабочей программы воспитания школы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 descr="peop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4654" y="3993634"/>
            <a:ext cx="4589713" cy="13681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57750" y="4171950"/>
            <a:ext cx="5589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Борщук А.Л. – старший научный сотрудник отдела воспитания и социализации ГАУ ДПО «Институт развития образования Пермского края»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1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003" y="9878"/>
            <a:ext cx="12399892" cy="684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69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2-04-20_20-58-3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22004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70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8833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Педагогу необходимо помнить, что 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детское общественное объединение – самостоятельный институт воспитания,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который может действовать на любой базе, в том числе на базе образовательной организации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0060" y="2487275"/>
            <a:ext cx="87439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cs typeface="Times New Roman" pitchFamily="18" charset="0"/>
              </a:rPr>
              <a:t>Кластер - педагогический метод, который развивает вариантность мышления, способность устанавливать всесторонние связи и отношения к изучаемому, а так же графический способ размещения материала в форме грозди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634740" y="411480"/>
            <a:ext cx="3394710" cy="1783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65760" y="250317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461260" y="259842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591050" y="264795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686550" y="269748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8679180" y="270129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09550" y="445008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327910" y="449961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514850" y="460629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656070" y="466725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8682990" y="4625340"/>
            <a:ext cx="1668780" cy="1463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623310" y="971550"/>
            <a:ext cx="3531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Детское общественное объединение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cxnSp>
        <p:nvCxnSpPr>
          <p:cNvPr id="15" name="Прямая соединительная линия 14"/>
          <p:cNvCxnSpPr>
            <a:stCxn id="2" idx="4"/>
            <a:endCxn id="5" idx="0"/>
          </p:cNvCxnSpPr>
          <p:nvPr/>
        </p:nvCxnSpPr>
        <p:spPr>
          <a:xfrm>
            <a:off x="5332095" y="2194560"/>
            <a:ext cx="93345" cy="4533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2" idx="3"/>
            <a:endCxn id="4" idx="0"/>
          </p:cNvCxnSpPr>
          <p:nvPr/>
        </p:nvCxnSpPr>
        <p:spPr>
          <a:xfrm flipH="1">
            <a:off x="3295650" y="1933434"/>
            <a:ext cx="836234" cy="664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3" idx="1"/>
            <a:endCxn id="3" idx="0"/>
          </p:cNvCxnSpPr>
          <p:nvPr/>
        </p:nvCxnSpPr>
        <p:spPr>
          <a:xfrm flipH="1">
            <a:off x="1200150" y="1294716"/>
            <a:ext cx="2423160" cy="1208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2" idx="5"/>
            <a:endCxn id="6" idx="0"/>
          </p:cNvCxnSpPr>
          <p:nvPr/>
        </p:nvCxnSpPr>
        <p:spPr>
          <a:xfrm>
            <a:off x="6532306" y="1933434"/>
            <a:ext cx="988634" cy="764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7" idx="0"/>
          </p:cNvCxnSpPr>
          <p:nvPr/>
        </p:nvCxnSpPr>
        <p:spPr>
          <a:xfrm>
            <a:off x="7029450" y="1291590"/>
            <a:ext cx="2484120" cy="140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6" idx="4"/>
            <a:endCxn id="11" idx="0"/>
          </p:cNvCxnSpPr>
          <p:nvPr/>
        </p:nvCxnSpPr>
        <p:spPr>
          <a:xfrm flipH="1">
            <a:off x="7490460" y="4160520"/>
            <a:ext cx="30480" cy="5067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5" idx="4"/>
            <a:endCxn id="10" idx="0"/>
          </p:cNvCxnSpPr>
          <p:nvPr/>
        </p:nvCxnSpPr>
        <p:spPr>
          <a:xfrm flipH="1">
            <a:off x="5349240" y="4110990"/>
            <a:ext cx="76200" cy="495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4" idx="4"/>
            <a:endCxn id="9" idx="0"/>
          </p:cNvCxnSpPr>
          <p:nvPr/>
        </p:nvCxnSpPr>
        <p:spPr>
          <a:xfrm flipH="1">
            <a:off x="3162300" y="4061460"/>
            <a:ext cx="133350" cy="438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3" idx="4"/>
            <a:endCxn id="8" idx="0"/>
          </p:cNvCxnSpPr>
          <p:nvPr/>
        </p:nvCxnSpPr>
        <p:spPr>
          <a:xfrm flipH="1">
            <a:off x="1043940" y="3966210"/>
            <a:ext cx="156210" cy="483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7" idx="4"/>
            <a:endCxn id="12" idx="0"/>
          </p:cNvCxnSpPr>
          <p:nvPr/>
        </p:nvCxnSpPr>
        <p:spPr>
          <a:xfrm>
            <a:off x="9513570" y="4164330"/>
            <a:ext cx="3810" cy="4610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80060" y="2743200"/>
            <a:ext cx="1531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дети и взрослые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583180" y="2960370"/>
            <a:ext cx="1463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>70% (2/3) до 18 лет</a:t>
            </a:r>
            <a:endParaRPr lang="ru-RU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94860" y="2937510"/>
            <a:ext cx="1645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социально-значимые цели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97980" y="3143250"/>
            <a:ext cx="164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добровольность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09660" y="3086100"/>
            <a:ext cx="1577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самоуправление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2-09-08_05-39-3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004" y="0"/>
            <a:ext cx="7099936" cy="6835699"/>
          </a:xfrm>
          <a:prstGeom prst="rect">
            <a:avLst/>
          </a:prstGeom>
        </p:spPr>
      </p:pic>
      <p:pic>
        <p:nvPicPr>
          <p:cNvPr id="3" name="Рисунок 2" descr="2022-09-08_05-42-4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06690" y="0"/>
            <a:ext cx="2473157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7170" y="159596"/>
          <a:ext cx="9063990" cy="6344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6900"/>
                <a:gridCol w="5497090"/>
              </a:tblGrid>
              <a:tr h="674794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Модель плана внеурочной деятельности</a:t>
                      </a:r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Содержательное наполнение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Преобладание учебно-познавательной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занятия обучающихся по углубленному изучению отдельных учебных предметов;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занятия обучающихся по формированию функциональной грамотности;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занятия обучающихся с педагогами, сопровождающими проектно-исследовательскую деятельность; 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профориентационные занятия обучающихся;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Преобладание педагогической поддержки обучающихся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дополнительные занятия обучающихся, испытывающих затруднения в освоении учебной программы;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дополнительные занятия обучающихся, испытывающих трудности в освоении языков обучения;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специальные занятия обучающихся, испытывающих затруднения в социальной коммуникации; 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специальные занятия обучающихся с ограниченными возможностями здоровья;	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7170" y="228176"/>
          <a:ext cx="926973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5308"/>
                <a:gridCol w="512442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Преобладание деятельности ученических сообществ и воспитательных мероприятий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занятия обучающихся с педагогами, сопровождающими деятельность детских общественных объединений и органов ученического самоуправления;</a:t>
                      </a:r>
                    </a:p>
                    <a:p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занятия обучающихся в рамках циклов специально организованных внеурочных занятий, посвященных актуальным социальным, нравственным проблемам современного мира; </a:t>
                      </a:r>
                    </a:p>
                    <a:p>
                      <a:endParaRPr lang="ru-RU" sz="18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занятия обучающихся в социально ориентированных объединениях: экологических, волонтерских, трудовых и т.п.	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31920" y="2217420"/>
            <a:ext cx="3074670" cy="1988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35" y="37080"/>
            <a:ext cx="9106418" cy="6820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6" y="0"/>
            <a:ext cx="121950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63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402</TotalTime>
  <Words>242</Words>
  <Application>Microsoft Office PowerPoint</Application>
  <PresentationFormat>Широкоэкранный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Times New Roman</vt:lpstr>
      <vt:lpstr>Trebuchet MS</vt:lpstr>
      <vt:lpstr>Wingdings 3</vt:lpstr>
      <vt:lpstr>Грань</vt:lpstr>
      <vt:lpstr>Кластер детских общественных объединений как элемент рабочей программы воспитания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ИРО ПК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Борщук Александр Леонидович</dc:creator>
  <cp:lastModifiedBy>Борщук Александр Леонидович</cp:lastModifiedBy>
  <cp:revision>13</cp:revision>
  <dcterms:created xsi:type="dcterms:W3CDTF">2022-09-07T10:24:56Z</dcterms:created>
  <dcterms:modified xsi:type="dcterms:W3CDTF">2022-09-08T09:03:10Z</dcterms:modified>
</cp:coreProperties>
</file>